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44"/>
  </p:handoutMasterIdLst>
  <p:sldIdLst>
    <p:sldId id="274" r:id="rId2"/>
    <p:sldId id="416" r:id="rId3"/>
    <p:sldId id="422" r:id="rId4"/>
    <p:sldId id="480" r:id="rId5"/>
    <p:sldId id="479" r:id="rId6"/>
    <p:sldId id="453" r:id="rId7"/>
    <p:sldId id="477" r:id="rId8"/>
    <p:sldId id="455" r:id="rId9"/>
    <p:sldId id="457" r:id="rId10"/>
    <p:sldId id="458" r:id="rId11"/>
    <p:sldId id="392" r:id="rId12"/>
    <p:sldId id="393" r:id="rId13"/>
    <p:sldId id="459" r:id="rId14"/>
    <p:sldId id="462" r:id="rId15"/>
    <p:sldId id="461" r:id="rId16"/>
    <p:sldId id="460" r:id="rId17"/>
    <p:sldId id="464" r:id="rId18"/>
    <p:sldId id="474" r:id="rId19"/>
    <p:sldId id="482" r:id="rId20"/>
    <p:sldId id="483" r:id="rId21"/>
    <p:sldId id="484" r:id="rId22"/>
    <p:sldId id="485" r:id="rId23"/>
    <p:sldId id="486" r:id="rId24"/>
    <p:sldId id="487" r:id="rId25"/>
    <p:sldId id="488" r:id="rId26"/>
    <p:sldId id="489" r:id="rId27"/>
    <p:sldId id="490" r:id="rId28"/>
    <p:sldId id="491" r:id="rId29"/>
    <p:sldId id="492" r:id="rId30"/>
    <p:sldId id="493" r:id="rId31"/>
    <p:sldId id="494" r:id="rId32"/>
    <p:sldId id="495" r:id="rId33"/>
    <p:sldId id="496" r:id="rId34"/>
    <p:sldId id="497" r:id="rId35"/>
    <p:sldId id="498" r:id="rId36"/>
    <p:sldId id="499" r:id="rId37"/>
    <p:sldId id="500" r:id="rId38"/>
    <p:sldId id="501" r:id="rId39"/>
    <p:sldId id="502" r:id="rId40"/>
    <p:sldId id="503" r:id="rId41"/>
    <p:sldId id="504" r:id="rId42"/>
    <p:sldId id="505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2A"/>
    <a:srgbClr val="FBFF00"/>
    <a:srgbClr val="FCFF17"/>
    <a:srgbClr val="575757"/>
    <a:srgbClr val="820D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 autoAdjust="0"/>
  </p:normalViewPr>
  <p:slideViewPr>
    <p:cSldViewPr>
      <p:cViewPr varScale="1">
        <p:scale>
          <a:sx n="64" d="100"/>
          <a:sy n="64" d="100"/>
        </p:scale>
        <p:origin x="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6E1DFC8-FF84-47EA-9AE6-7DE59DBE1D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231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C6452-5971-499B-BDEE-3C2CA18888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3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C43C4-CA62-4955-B41D-362C8732B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77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17143-DD06-49BA-88B0-14618787A2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59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1053F-9DF5-4CF3-BA09-AD65E3923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90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CC263-84C9-47D6-A794-E2ECF08001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65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6F7CD-9339-4A3D-B22E-F3B013F85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67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3CB1A-A2BE-40E2-B739-E686C9EFDF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16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9C07D-76AC-4839-B133-7A8F7F09F2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5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89989-67B2-4A0E-9AC0-F4F27F2455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49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1FA64-5D6D-4620-8401-A7373FBE0E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53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24041-4575-46AC-91DB-6CB8C63B5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883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207CD6D-C9E0-4C90-85C8-504A7D797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BFF00"/>
                </a:solidFill>
              </a:rPr>
              <a:t>Outline Of Today’s Discussion</a:t>
            </a: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3733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b="1" smtClean="0">
                <a:solidFill>
                  <a:schemeClr val="bg1"/>
                </a:solidFill>
              </a:rPr>
              <a:t>The Human Eye: Phototransduction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b="1" smtClean="0">
                <a:solidFill>
                  <a:schemeClr val="bg1"/>
                </a:solidFill>
              </a:rPr>
              <a:t>Introduction To Retinal Ganglion Cells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Part 2: The Eye &amp; Phototransduction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334000"/>
            <a:ext cx="8153400" cy="83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43000" y="1524000"/>
            <a:ext cx="44053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3. Newton </a:t>
            </a:r>
            <a:r>
              <a:rPr lang="en-US" altLang="en-US" sz="4400" i="1" u="sng">
                <a:solidFill>
                  <a:schemeClr val="bg1"/>
                </a:solidFill>
              </a:rPr>
              <a:t>said so!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“The Facts Of Light”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2954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43000" y="2438400"/>
            <a:ext cx="66802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“The rays are NOT colored.”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Sir Isaac Newton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BFF00"/>
                </a:solidFill>
              </a:rPr>
              <a:t>“The Facts Of Light”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2954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716088" y="2438400"/>
            <a:ext cx="55340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“The red’s in the head.”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Billy Wooten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The Eye &amp; Phototransduction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334000"/>
            <a:ext cx="8153400" cy="83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6106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2"/>
                </a:solidFill>
              </a:rPr>
              <a:t>3. Newton </a:t>
            </a:r>
            <a:r>
              <a:rPr lang="en-US" altLang="en-US" sz="4400" i="1" u="sng">
                <a:solidFill>
                  <a:schemeClr val="bg2"/>
                </a:solidFill>
              </a:rPr>
              <a:t>said so!</a:t>
            </a:r>
            <a:endParaRPr lang="en-US" altLang="en-US" sz="4400" i="1" u="sng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 i="1" u="sng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2. The Peaks don’t match perception!</a:t>
            </a:r>
            <a:r>
              <a:rPr lang="en-US" altLang="en-US" sz="4400" i="1">
                <a:solidFill>
                  <a:schemeClr val="bg1"/>
                </a:solidFill>
              </a:rPr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The Eye &amp; Phototransduction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334000"/>
            <a:ext cx="8153400" cy="83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7696200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400" i="1" u="sng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440 nm looks violet, not blue!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530 nm looks green…OK…but,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560 nm looks yellow, not red!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The Eye &amp; Phototransduction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334000"/>
            <a:ext cx="8153400" cy="83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6200" y="1524000"/>
            <a:ext cx="86106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2"/>
                </a:solidFill>
              </a:rPr>
              <a:t>3. Because Newton </a:t>
            </a:r>
            <a:r>
              <a:rPr lang="en-US" altLang="en-US" sz="4400" i="1" u="sng">
                <a:solidFill>
                  <a:schemeClr val="bg2"/>
                </a:solidFill>
              </a:rPr>
              <a:t>said so!</a:t>
            </a:r>
            <a:endParaRPr lang="en-US" altLang="en-US" sz="4400" i="1" u="sng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 i="1" u="sng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2"/>
                </a:solidFill>
              </a:rPr>
              <a:t>2.</a:t>
            </a:r>
            <a:r>
              <a:rPr lang="en-US" altLang="en-US" sz="4400" i="1">
                <a:solidFill>
                  <a:schemeClr val="bg2"/>
                </a:solidFill>
              </a:rPr>
              <a:t> </a:t>
            </a:r>
            <a:r>
              <a:rPr lang="en-US" altLang="en-US" sz="4400">
                <a:solidFill>
                  <a:schemeClr val="bg2"/>
                </a:solidFill>
              </a:rPr>
              <a:t>The Peaks don’t match perception!</a:t>
            </a:r>
            <a:endParaRPr lang="en-US" altLang="en-US" sz="440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4400" i="1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1. The Principle of Univariance!</a:t>
            </a:r>
            <a:r>
              <a:rPr lang="en-US" altLang="en-US" sz="4400" i="1">
                <a:solidFill>
                  <a:schemeClr val="bg1"/>
                </a:solidFill>
              </a:rPr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The Eye &amp; Phototransduction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334000"/>
            <a:ext cx="8153400" cy="83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243013" y="1600200"/>
            <a:ext cx="6904037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All wavelength information is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lost at photo-transduciton.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u="sng">
                <a:solidFill>
                  <a:schemeClr val="bg1"/>
                </a:solidFill>
              </a:rPr>
              <a:t>Any</a:t>
            </a:r>
            <a:r>
              <a:rPr lang="en-US" altLang="en-US" sz="4400">
                <a:solidFill>
                  <a:schemeClr val="bg1"/>
                </a:solidFill>
              </a:rPr>
              <a:t> cone absorb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u="sng">
                <a:solidFill>
                  <a:schemeClr val="bg1"/>
                </a:solidFill>
              </a:rPr>
              <a:t>any</a:t>
            </a:r>
            <a:r>
              <a:rPr lang="en-US" altLang="en-US" sz="4400">
                <a:solidFill>
                  <a:schemeClr val="bg1"/>
                </a:solidFill>
              </a:rPr>
              <a:t> wavelength.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The Eye &amp; Phototransduction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5334000"/>
            <a:ext cx="8153400" cy="83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833563" y="1600200"/>
            <a:ext cx="57245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So, no vulgarity, please.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bg1"/>
              </a:solidFill>
            </a:endParaRP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2746375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Learning Check</a:t>
            </a:r>
            <a:endParaRPr lang="en-US" alt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572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0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bg1"/>
                </a:solidFill>
              </a:rPr>
              <a:t>Be able to describe the three types of refractive errors, and the lenses used to correct them.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bg1"/>
                </a:solidFill>
              </a:rPr>
              <a:t>Be able to identify three reasons why it is inaccurate (“Vulgar”) to refer to our three cone types as red, green, and blue.</a:t>
            </a:r>
            <a:endParaRPr lang="en-US" altLang="en-US" sz="2400" b="1" u="sng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u="sng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bg1"/>
                </a:solidFill>
              </a:rPr>
              <a:t>Be able to find your blind spot (each eye). That is, be able to “hide” your thumb in your blind-spot.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BFF00"/>
                </a:solidFill>
              </a:rPr>
              <a:t>Part 2</a:t>
            </a:r>
            <a:endParaRPr lang="en-US" altLang="en-US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024063" y="2057400"/>
            <a:ext cx="5097462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</a:rPr>
              <a:t>Introduction to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</a:rPr>
              <a:t>Retinal Ganglion Cells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172200" y="3973513"/>
            <a:ext cx="184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>
                <a:solidFill>
                  <a:srgbClr val="FBFF00"/>
                </a:solidFill>
              </a:rPr>
              <a:t>Part 1</a:t>
            </a:r>
            <a:endParaRPr lang="en-US" altLang="en-US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452688" y="2057400"/>
            <a:ext cx="42227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</a:rPr>
              <a:t>The Human Eye: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000" b="1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bg1"/>
                </a:solidFill>
              </a:rPr>
              <a:t>Phototransduction</a:t>
            </a:r>
            <a:endParaRPr lang="en-US" alt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Intro to Retinal Ganglion Cells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800" y="1752600"/>
            <a:ext cx="528320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35025" y="2209800"/>
            <a:ext cx="206216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2A"/>
                </a:solidFill>
              </a:rPr>
              <a:t>Here’s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2A"/>
                </a:solidFill>
              </a:rPr>
              <a:t>‘big picture’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2A"/>
                </a:solidFill>
              </a:rPr>
              <a:t>of the eye.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>
              <a:solidFill>
                <a:srgbClr val="FF002A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2A"/>
                </a:solidFill>
              </a:rPr>
              <a:t>Note, that the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2A"/>
                </a:solidFill>
              </a:rPr>
              <a:t>retina is at the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2A"/>
                </a:solidFill>
              </a:rPr>
              <a:t>posterior pole.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Intro to Retinal Ganglion Cells</a:t>
            </a:r>
            <a:endParaRPr lang="en-US" alt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458200" cy="3733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The retina consists of three layers: 	Photoreceptors; 					Middle-layer (horizontal, bipolar, amacrine); 	Ganglion cells. 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Let’s zoom in to see how these are arranged…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Intro to Retinal Ganglion Cells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50800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981200" y="1143000"/>
            <a:ext cx="533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FF002A"/>
                </a:solidFill>
              </a:rPr>
              <a:t>Light enters from here.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711325" y="5943600"/>
            <a:ext cx="60610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FF002A"/>
                </a:solidFill>
              </a:rPr>
              <a:t>Photoreceptors face away.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09600" y="1981200"/>
            <a:ext cx="1128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BFF00"/>
                </a:solidFill>
              </a:rPr>
              <a:t>Anterior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09600" y="5318125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BFF00"/>
                </a:solidFill>
              </a:rPr>
              <a:t>Posterior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1143000" y="2362200"/>
            <a:ext cx="0" cy="2895600"/>
          </a:xfrm>
          <a:prstGeom prst="line">
            <a:avLst/>
          </a:prstGeom>
          <a:noFill/>
          <a:ln w="38100">
            <a:solidFill>
              <a:srgbClr val="FB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Intro to Retinal Ganglion Cells</a:t>
            </a:r>
            <a:endParaRPr lang="en-US" alt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3733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The ganglion cells, especially, are involved in extracting </a:t>
            </a:r>
            <a:r>
              <a:rPr lang="en-US" altLang="en-US" sz="2400" b="1" i="1" smtClean="0">
                <a:solidFill>
                  <a:schemeClr val="bg1"/>
                </a:solidFill>
              </a:rPr>
              <a:t>meaningful </a:t>
            </a:r>
            <a:r>
              <a:rPr lang="en-US" altLang="en-US" sz="2400" b="1" smtClean="0">
                <a:solidFill>
                  <a:schemeClr val="bg1"/>
                </a:solidFill>
              </a:rPr>
              <a:t>visual information.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The most meaningful information for an organism would be the identification of object boundaries and edges.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Typically, objects in the environment differ from each other and/or their surroundings with respect to light intensity. 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The ganglion cells specialize in detecting those luminance boundaries, and reporting them to later portions of the visual system.</a:t>
            </a:r>
            <a:endParaRPr lang="en-US" altLang="en-US" sz="20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6096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Intro to Retinal Ganglion Cells</a:t>
            </a:r>
            <a:endParaRPr lang="en-US" alt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4343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Photoreceptors face away from the incoming light. They are the most posterior of the three retinal layers.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Within the middle layer, the horizontal cells are closest to the photoreceptors. The bipolar cells are next. The amacrine cells are furthest middle-layer cells from the photoreceptors.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The ganglion cells are the “last stop” before exiting the retina. 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The retina is no thicker than a postage stamp!</a:t>
            </a:r>
            <a:endParaRPr lang="en-US" altLang="en-US" sz="2000" b="1" smtClean="0">
              <a:solidFill>
                <a:schemeClr val="bg1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38375" y="914400"/>
            <a:ext cx="5059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Location, Location, Location!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Intro to Retinal Ganglion Cells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50800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371600" y="1233488"/>
            <a:ext cx="714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2A"/>
                </a:solidFill>
              </a:rPr>
              <a:t>All these cell types are in the retina.</a:t>
            </a:r>
            <a:endParaRPr lang="en-US" altLang="en-US" sz="4400" b="1">
              <a:solidFill>
                <a:schemeClr val="bg1"/>
              </a:solidFill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143000" y="6034088"/>
            <a:ext cx="756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2A"/>
                </a:solidFill>
              </a:rPr>
              <a:t>The retina is no thicker than a stamp!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09600" y="1981200"/>
            <a:ext cx="1128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BFF00"/>
                </a:solidFill>
              </a:rPr>
              <a:t>Anterior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09600" y="5318125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BFF00"/>
                </a:solidFill>
              </a:rPr>
              <a:t>Posterior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1143000" y="2362200"/>
            <a:ext cx="0" cy="2895600"/>
          </a:xfrm>
          <a:prstGeom prst="line">
            <a:avLst/>
          </a:prstGeom>
          <a:noFill/>
          <a:ln w="38100">
            <a:solidFill>
              <a:srgbClr val="FB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Intro to Retinal Ganglion Cells</a:t>
            </a:r>
            <a:endParaRPr lang="en-US" alt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343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Receptors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Horizontal Cells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Bipolar Cells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Amacrine Cells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Ganglion Cells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Optic Nerve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Lateral Ganiculate Nucleus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Striate Cortex (Primary Visual Cortex: “V1”; “Area 17)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" y="1173163"/>
            <a:ext cx="83486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A Memory Aid For Visual Anatomy: R.H. Bagols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Intro to Retinal Ganglion Cells</a:t>
            </a:r>
            <a:endParaRPr lang="en-US" alt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4876800"/>
          </a:xfrm>
        </p:spPr>
        <p:txBody>
          <a:bodyPr/>
          <a:lstStyle/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Ganglion cells don’t respond directly to light! They respond to the output of middle-layer cells.</a:t>
            </a:r>
          </a:p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There are approximately 1.25 million ganglion cells per eye.</a:t>
            </a:r>
          </a:p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So, there is a nearly 100-to-1 ‘data reduction’ </a:t>
            </a:r>
            <a:r>
              <a:rPr lang="en-US" altLang="en-US" sz="2400" b="1" i="1" smtClean="0">
                <a:solidFill>
                  <a:schemeClr val="bg1"/>
                </a:solidFill>
              </a:rPr>
              <a:t>within the retina. </a:t>
            </a:r>
            <a:r>
              <a:rPr lang="en-US" altLang="en-US" sz="2400" b="1" smtClean="0">
                <a:solidFill>
                  <a:schemeClr val="bg1"/>
                </a:solidFill>
              </a:rPr>
              <a:t>The summary specifies edges and boundaries.</a:t>
            </a:r>
            <a:endParaRPr lang="en-US" altLang="en-US" sz="2400" b="1" i="1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endParaRPr lang="en-US" altLang="en-US" sz="2400" b="1" i="1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By analogy, ganglion cells would summarize a 750-1,000 word essay into 7.5 to 10 words.</a:t>
            </a:r>
            <a:r>
              <a:rPr lang="en-US" altLang="en-US" sz="2000" b="1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Intro to Retinal Ganglion Cells</a:t>
            </a:r>
            <a:endParaRPr lang="en-US" alt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Electrophysiological recordings are conducted to determine a ganglion cells receptive field.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The receptive field is the area of the photoreceptor mosaic to which a ganglion cell responds. 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Equivalently, when the eye is immobilized, the receptive field corresponds to a </a:t>
            </a:r>
            <a:r>
              <a:rPr lang="en-US" altLang="en-US" sz="2400" b="1" i="1" smtClean="0">
                <a:solidFill>
                  <a:schemeClr val="bg1"/>
                </a:solidFill>
              </a:rPr>
              <a:t>region of space,</a:t>
            </a:r>
            <a:r>
              <a:rPr lang="en-US" altLang="en-US" sz="2400" b="1" smtClean="0">
                <a:solidFill>
                  <a:schemeClr val="bg1"/>
                </a:solidFill>
              </a:rPr>
              <a:t> since light travels in straight lines.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Receptive-field size is smallest in the fovea (the center of the macula). The smaller the receptive-field size, the sharper the vision.</a:t>
            </a:r>
            <a:endParaRPr lang="en-US" altLang="en-US" sz="2000" b="1" smtClean="0">
              <a:solidFill>
                <a:schemeClr val="bg1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276600" y="762000"/>
            <a:ext cx="29067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Receptive Fields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Intro to Retinal Ganglion Cells</a:t>
            </a:r>
            <a:endParaRPr lang="en-US" alt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3886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Ganglion cells exhibit </a:t>
            </a:r>
            <a:r>
              <a:rPr lang="en-US" altLang="en-US" sz="2400" b="1" smtClean="0">
                <a:solidFill>
                  <a:srgbClr val="FCFF17"/>
                </a:solidFill>
              </a:rPr>
              <a:t>center-surround</a:t>
            </a:r>
            <a:r>
              <a:rPr lang="en-US" altLang="en-US" sz="2400" b="1" smtClean="0">
                <a:solidFill>
                  <a:schemeClr val="bg1"/>
                </a:solidFill>
              </a:rPr>
              <a:t> antagonism: Stimuli that excite the center, suppress the surround, and vice versa. 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Center-surround antagonism </a:t>
            </a:r>
            <a:r>
              <a:rPr lang="en-US" altLang="en-US" sz="2400" b="1" i="1" smtClean="0">
                <a:solidFill>
                  <a:schemeClr val="bg1"/>
                </a:solidFill>
              </a:rPr>
              <a:t>within</a:t>
            </a:r>
            <a:r>
              <a:rPr lang="en-US" altLang="en-US" sz="2400" b="1" smtClean="0">
                <a:solidFill>
                  <a:schemeClr val="bg1"/>
                </a:solidFill>
              </a:rPr>
              <a:t> a ganglion cell is a form of lateral inhibition. 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rgbClr val="FBFF00"/>
                </a:solidFill>
              </a:rPr>
              <a:t>Lateral inhibition</a:t>
            </a:r>
            <a:r>
              <a:rPr lang="en-US" altLang="en-US" sz="2400" b="1" smtClean="0">
                <a:solidFill>
                  <a:schemeClr val="bg1"/>
                </a:solidFill>
              </a:rPr>
              <a:t> - Antagonistic neural interaction between adjacent regions of a sensory surface, such as the retina.</a:t>
            </a:r>
            <a:r>
              <a:rPr lang="en-US" altLang="en-US" sz="2000" b="1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362200" y="944563"/>
            <a:ext cx="5181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Center-Surround Antagonism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The Eye &amp; Phototransduction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3733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Embryologically, the retina originates from the same tissue that spawns all neurons.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Like other brain cells, cells in the retina cannot be repaired.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Most importantly, the retina is the location of phototransduction.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Did you know that the photoreceptors “face the wrong way”?….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Intro to Retinal Ganglion Cells</a:t>
            </a:r>
            <a:endParaRPr lang="en-US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altLang="en-US" sz="20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b="1" smtClean="0">
                <a:solidFill>
                  <a:schemeClr val="bg1"/>
                </a:solidFill>
              </a:rPr>
              <a:t>For ganglion cells, there are two types of center-surround antagonistic arrangements: “On-Center” and “Off-Center”.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b="1" smtClean="0">
                <a:solidFill>
                  <a:schemeClr val="bg1"/>
                </a:solidFill>
              </a:rPr>
              <a:t>“On-Center” and “Off-Center” cells are equally numerous, and their axons remain segregated through to the next stage in the visual pathway.</a:t>
            </a:r>
            <a:endParaRPr lang="en-US" altLang="en-US" sz="2000" b="1" smtClean="0">
              <a:solidFill>
                <a:schemeClr val="bg1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362200" y="762000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Center-Surround Antagonism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0574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6327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/>
              <a:t>“On-Center” Ganglion Cell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267200" y="32607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625975" y="3276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343400" y="27432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625975" y="28194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4778375" y="31083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191000" y="28194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419600" y="29718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114800" y="30480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549775" y="31083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778375" y="2895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4419600" y="36417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572000" y="37941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4913313" y="35052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4724400" y="22860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294313" y="30480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5065713" y="36576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3657600" y="2971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3886200" y="36576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4724400" y="3886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4114800" y="3886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3962400" y="2438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5141913" y="26670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267200" y="2209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4724400" y="2057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1546225" y="5257800"/>
            <a:ext cx="67595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Responds maximally to light increments in the center,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and light decrements in the surround.</a:t>
            </a:r>
            <a:r>
              <a:rPr lang="en-US" altLang="en-US" sz="4400"/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32385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295400" y="838200"/>
            <a:ext cx="70754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“On-Center” Cells </a:t>
            </a:r>
            <a:r>
              <a:rPr lang="en-US" altLang="en-US" u="sng"/>
              <a:t>Love</a:t>
            </a:r>
            <a:r>
              <a:rPr lang="en-US" altLang="en-US"/>
              <a:t> Stimuli like this.</a:t>
            </a:r>
            <a:r>
              <a:rPr lang="en-US" altLang="en-US" sz="4400"/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101975" y="44418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460750" y="44577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178175" y="39243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460750" y="40005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613150" y="42894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025775" y="40005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54375" y="41529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949575" y="42291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384550" y="42894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613150" y="40767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254375" y="48228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3406775" y="49752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748088" y="46863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3559175" y="34671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4129088" y="42291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3900488" y="48387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2492375" y="41529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2720975" y="48387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3559175" y="50673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2949575" y="50673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2797175" y="36195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3976688" y="38481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3101975" y="33909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3559175" y="32385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pic>
        <p:nvPicPr>
          <p:cNvPr id="34844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3198813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45" name="Line 29"/>
          <p:cNvSpPr>
            <a:spLocks noChangeShapeType="1"/>
          </p:cNvSpPr>
          <p:nvPr/>
        </p:nvSpPr>
        <p:spPr bwMode="auto">
          <a:xfrm flipH="1">
            <a:off x="7239000" y="1524000"/>
            <a:ext cx="533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32385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295400" y="838200"/>
            <a:ext cx="70088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“On-Center” Cells </a:t>
            </a:r>
            <a:r>
              <a:rPr lang="en-US" altLang="en-US" u="sng"/>
              <a:t>Hate</a:t>
            </a:r>
            <a:r>
              <a:rPr lang="en-US" altLang="en-US"/>
              <a:t> Stimuli like this.</a:t>
            </a:r>
            <a:r>
              <a:rPr lang="en-US" altLang="en-US" sz="4400"/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101975" y="44418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460750" y="44577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178175" y="39243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460750" y="40005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613150" y="42894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025775" y="40005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254375" y="41529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949575" y="42291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3384550" y="42894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613150" y="40767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3254375" y="48228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3406775" y="49752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748088" y="46863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3559175" y="34671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4129088" y="42291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900488" y="48387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2492375" y="41529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720975" y="48387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3559175" y="50673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2949575" y="50673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2797175" y="36195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3976688" y="38481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3101975" y="33909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3559175" y="32385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 flipH="1">
            <a:off x="7239000" y="1524000"/>
            <a:ext cx="533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869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32004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0574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6419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/>
              <a:t>“Off-Center” Ganglion Cell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257800" y="35052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105400" y="24384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733800" y="2514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 flipV="1">
            <a:off x="4495800" y="37941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876800" y="25908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657600" y="28194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733800" y="35052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724400" y="3124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343400" y="30480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648200" y="2971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191000" y="30480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4379913" y="27432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419600" y="3352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495800" y="2819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4343400" y="28956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4267200" y="3200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4572000" y="3200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1520825" y="5257800"/>
            <a:ext cx="68103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Responds maximally to light decrements in the center,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and light increments in the surround.</a:t>
            </a:r>
            <a:r>
              <a:rPr lang="en-US" altLang="en-US" sz="4400"/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4267200" y="22860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32385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95400" y="838200"/>
            <a:ext cx="71421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“Off-Center” Cells </a:t>
            </a:r>
            <a:r>
              <a:rPr lang="en-US" altLang="en-US" u="sng"/>
              <a:t>Love</a:t>
            </a:r>
            <a:r>
              <a:rPr lang="en-US" altLang="en-US"/>
              <a:t> Stimuli like this.</a:t>
            </a:r>
            <a:r>
              <a:rPr lang="en-US" altLang="en-US" sz="4400"/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720975" y="4800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505200" y="49530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429000" y="35655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025775" y="34131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886200" y="4800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2492375" y="41910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720975" y="37338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810000" y="35655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4114800" y="39465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3886200" y="4419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3581400" y="4267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3505200" y="4114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276600" y="4495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429000" y="41910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3200400" y="4267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505200" y="44196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3124200" y="4343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3160713" y="38862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3429000" y="3886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2971800" y="43275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3048000" y="4114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3352800" y="40386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3352800" y="4343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3200400" y="3962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 flipH="1">
            <a:off x="7239000" y="1524000"/>
            <a:ext cx="533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7917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32004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775" y="32385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295400" y="838200"/>
            <a:ext cx="70754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“Off-Center” Cells </a:t>
            </a:r>
            <a:r>
              <a:rPr lang="en-US" altLang="en-US" u="sng"/>
              <a:t>Hate</a:t>
            </a:r>
            <a:r>
              <a:rPr lang="en-US" altLang="en-US"/>
              <a:t> Stimuli like this.</a:t>
            </a:r>
            <a:r>
              <a:rPr lang="en-US" altLang="en-US" sz="4400"/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720975" y="4800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505200" y="49530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429000" y="35655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025775" y="34131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886200" y="4800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2492375" y="41910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2720975" y="37338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810000" y="35655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114800" y="3946525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3886200" y="4419600"/>
            <a:ext cx="327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+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3581400" y="4267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3505200" y="4114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3276600" y="4495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3429000" y="41910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3200400" y="4267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3505200" y="44196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3124200" y="4343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3160713" y="3886200"/>
            <a:ext cx="268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3429000" y="38862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2971800" y="432752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3048000" y="41148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3352800" y="40386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3352800" y="4343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3200400" y="3962400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-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 flipH="1">
            <a:off x="7239000" y="1524000"/>
            <a:ext cx="533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8941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3198813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78438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Ganglion cells have no orientation preference.</a:t>
            </a:r>
            <a:r>
              <a:rPr lang="en-US" altLang="en-US" sz="4400"/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20938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5715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00400"/>
            <a:ext cx="3733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Intro to Retinal Ganglion Cells</a:t>
            </a:r>
            <a:endParaRPr lang="en-US" alt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15000"/>
            <a:ext cx="7772400" cy="38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644775" y="1889125"/>
            <a:ext cx="44069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The visual system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responds to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 b="1">
              <a:solidFill>
                <a:schemeClr val="bg1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CONTRAST!!!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Intro to Retinal Ganglion Cells</a:t>
            </a:r>
            <a:endParaRPr lang="en-US" altLang="en-US" smtClean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116013" y="3124200"/>
            <a:ext cx="36083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Michelson Contrast =</a:t>
            </a:r>
            <a:r>
              <a:rPr lang="en-US" altLang="en-US" sz="4400" b="1">
                <a:solidFill>
                  <a:schemeClr val="bg1"/>
                </a:solidFill>
              </a:rPr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948238" y="2697163"/>
            <a:ext cx="266223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(Lmax - Lmin)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_____________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bg1"/>
                </a:solidFill>
              </a:rPr>
              <a:t>(Lmax + Lmin)</a:t>
            </a:r>
            <a:r>
              <a:rPr lang="en-US" altLang="en-US" sz="4400" b="1">
                <a:solidFill>
                  <a:schemeClr val="bg1"/>
                </a:solidFill>
              </a:rPr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The Eye &amp; Phototransduction</a:t>
            </a:r>
            <a:endParaRPr lang="en-US" altLang="en-US" smtClean="0"/>
          </a:p>
        </p:txBody>
      </p:sp>
      <p:pic>
        <p:nvPicPr>
          <p:cNvPr id="6147" name="Picture 1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81200"/>
            <a:ext cx="50800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1031"/>
          <p:cNvSpPr txBox="1">
            <a:spLocks noChangeArrowheads="1"/>
          </p:cNvSpPr>
          <p:nvPr/>
        </p:nvSpPr>
        <p:spPr bwMode="auto">
          <a:xfrm>
            <a:off x="1981200" y="1143000"/>
            <a:ext cx="533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FF002A"/>
                </a:solidFill>
              </a:rPr>
              <a:t>Light enters from here.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6149" name="Text Box 1032"/>
          <p:cNvSpPr txBox="1">
            <a:spLocks noChangeArrowheads="1"/>
          </p:cNvSpPr>
          <p:nvPr/>
        </p:nvSpPr>
        <p:spPr bwMode="auto">
          <a:xfrm>
            <a:off x="1711325" y="5943600"/>
            <a:ext cx="60610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400">
                <a:solidFill>
                  <a:srgbClr val="FF002A"/>
                </a:solidFill>
              </a:rPr>
              <a:t>Photoreceptors face away.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6150" name="Text Box 1033"/>
          <p:cNvSpPr txBox="1">
            <a:spLocks noChangeArrowheads="1"/>
          </p:cNvSpPr>
          <p:nvPr/>
        </p:nvSpPr>
        <p:spPr bwMode="auto">
          <a:xfrm>
            <a:off x="609600" y="1981200"/>
            <a:ext cx="1128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BFF00"/>
                </a:solidFill>
              </a:rPr>
              <a:t>Anterior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6151" name="Text Box 1034"/>
          <p:cNvSpPr txBox="1">
            <a:spLocks noChangeArrowheads="1"/>
          </p:cNvSpPr>
          <p:nvPr/>
        </p:nvSpPr>
        <p:spPr bwMode="auto">
          <a:xfrm>
            <a:off x="609600" y="5318125"/>
            <a:ext cx="118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BFF00"/>
                </a:solidFill>
              </a:rPr>
              <a:t>Posterior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6152" name="Line 1035"/>
          <p:cNvSpPr>
            <a:spLocks noChangeShapeType="1"/>
          </p:cNvSpPr>
          <p:nvPr/>
        </p:nvSpPr>
        <p:spPr bwMode="auto">
          <a:xfrm>
            <a:off x="1143000" y="2362200"/>
            <a:ext cx="0" cy="2895600"/>
          </a:xfrm>
          <a:prstGeom prst="line">
            <a:avLst/>
          </a:prstGeom>
          <a:noFill/>
          <a:ln w="38100">
            <a:solidFill>
              <a:srgbClr val="FB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743200" y="914400"/>
            <a:ext cx="39131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High Contrast Stimuli</a:t>
            </a:r>
            <a:r>
              <a:rPr lang="en-US" altLang="en-US" sz="4400"/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2730500"/>
            <a:ext cx="51181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667000" y="990600"/>
            <a:ext cx="3844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Low Contrast Stimuli</a:t>
            </a:r>
            <a:r>
              <a:rPr lang="en-US" altLang="en-US" sz="4400"/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8" y="2616200"/>
            <a:ext cx="50292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990600" y="1143000"/>
            <a:ext cx="794385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                     No-Contrast Stimuli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(No Difference Between Center and Surround)</a:t>
            </a:r>
            <a:r>
              <a:rPr lang="en-US" altLang="en-US" sz="4400"/>
              <a:t> </a:t>
            </a:r>
            <a:endParaRPr lang="en-US" altLang="en-US" sz="4400">
              <a:solidFill>
                <a:schemeClr val="bg1"/>
              </a:solidFill>
            </a:endParaRP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988" y="3225800"/>
            <a:ext cx="50292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The Eye &amp; Phototransduction</a:t>
            </a:r>
            <a:endParaRPr lang="en-US" altLang="en-US" smtClean="0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3733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So, this is the first instance of “something backwards” in our retina: </a:t>
            </a:r>
            <a:r>
              <a:rPr lang="en-US" altLang="en-US" sz="2800" b="1" smtClean="0">
                <a:solidFill>
                  <a:srgbClr val="FBFF00"/>
                </a:solidFill>
              </a:rPr>
              <a:t>Photoreceptors face away from the incoming light!</a:t>
            </a: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endParaRPr lang="en-US" altLang="en-US" sz="28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altLang="en-US" sz="2800" b="1" smtClean="0">
                <a:solidFill>
                  <a:schemeClr val="bg1"/>
                </a:solidFill>
              </a:rPr>
              <a:t>There are two categories of photoreceptor in the human eye: Rods, and cones.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6858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The Eye &amp; Phototransduction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Rods out number cones by approximately 100 million to 5 million, in each eye.</a:t>
            </a:r>
          </a:p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The most central part of the retina contains only cones. Cone density decreases with eccentricity, and in the far periphery, only rods are found.</a:t>
            </a:r>
          </a:p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buFont typeface="Times" panose="02020603050405020304" pitchFamily="18" charset="0"/>
              <a:buAutoNum type="arabicPeriod"/>
            </a:pPr>
            <a:r>
              <a:rPr lang="en-US" altLang="en-US" sz="2400" b="1" smtClean="0">
                <a:solidFill>
                  <a:schemeClr val="bg1"/>
                </a:solidFill>
              </a:rPr>
              <a:t>Lumping rods and cones together, photoreceptor density (overall) decreases with eccentricity. So, vision is less sharp in the periphery.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The Eye &amp; Phototransduction</a:t>
            </a:r>
            <a:endParaRPr lang="en-US" altLang="en-US" smtClean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153400" cy="4572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altLang="en-US" sz="20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bg1"/>
                </a:solidFill>
              </a:rPr>
              <a:t>For vertebrates, light increments lead to hyper-polarization, and light decrements lead to de-polarization: Invertabrates, vice-versa.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bg1"/>
                </a:solidFill>
              </a:rPr>
              <a:t>So, we have another instance of “something backwards” in our retina: </a:t>
            </a:r>
            <a:r>
              <a:rPr lang="en-US" altLang="en-US" sz="2400" b="1" smtClean="0">
                <a:solidFill>
                  <a:srgbClr val="FBFF00"/>
                </a:solidFill>
              </a:rPr>
              <a:t>More light, less transmitter release.</a:t>
            </a:r>
            <a:endParaRPr lang="en-US" altLang="en-US" sz="20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The Eye &amp; Phototransduction</a:t>
            </a:r>
            <a:endParaRPr lang="en-US" altLang="en-US" smtClean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572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bg1"/>
                </a:solidFill>
              </a:rPr>
              <a:t>Opsin in rods (rhodopsin) responds best to 500 nm wavelengths.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bg1"/>
                </a:solidFill>
              </a:rPr>
              <a:t>The three different cone-opsins respond best to 440, 530, and 560 nm wavelengths.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bg1"/>
                </a:solidFill>
              </a:rPr>
              <a:t>But, at the point of photo-transduction, all wavelength information is lost. </a:t>
            </a:r>
            <a:r>
              <a:rPr lang="en-US" altLang="en-US" sz="2400" b="1" u="sng" smtClean="0">
                <a:solidFill>
                  <a:schemeClr val="bg1"/>
                </a:solidFill>
              </a:rPr>
              <a:t>This is the principle of univariance.</a:t>
            </a: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BFF00"/>
                </a:solidFill>
              </a:rPr>
              <a:t>The Eye &amp; Phototransduction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572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bg1"/>
                </a:solidFill>
              </a:rPr>
              <a:t>Today’s “Top Three” List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bg1"/>
                </a:solidFill>
              </a:rPr>
              <a:t>The top three reasons why it is VULGAR to refer to human cones as ‘red’, ‘green’, and ‘blue’.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altLang="en-US" sz="2400" b="1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chemeClr val="bg1"/>
                </a:solidFill>
              </a:rPr>
              <a:t>The number 3 reason is….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2254</TotalTime>
  <Words>1396</Words>
  <Application>Microsoft Office PowerPoint</Application>
  <PresentationFormat>On-screen Show (4:3)</PresentationFormat>
  <Paragraphs>348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Times</vt:lpstr>
      <vt:lpstr>Arial</vt:lpstr>
      <vt:lpstr>Calibri</vt:lpstr>
      <vt:lpstr>Blank</vt:lpstr>
      <vt:lpstr>Outline Of Today’s Discussion</vt:lpstr>
      <vt:lpstr>Part 1</vt:lpstr>
      <vt:lpstr>The Eye &amp; Phototransduction</vt:lpstr>
      <vt:lpstr>The Eye &amp; Phototransduction</vt:lpstr>
      <vt:lpstr>The Eye &amp; Phototransduction</vt:lpstr>
      <vt:lpstr>The Eye &amp; Phototransduction</vt:lpstr>
      <vt:lpstr>The Eye &amp; Phototransduction</vt:lpstr>
      <vt:lpstr>The Eye &amp; Phototransduction</vt:lpstr>
      <vt:lpstr>The Eye &amp; Phototransduction</vt:lpstr>
      <vt:lpstr>Part 2: The Eye &amp; Phototransduction</vt:lpstr>
      <vt:lpstr>“The Facts Of Light”</vt:lpstr>
      <vt:lpstr>“The Facts Of Light”</vt:lpstr>
      <vt:lpstr>The Eye &amp; Phototransduction</vt:lpstr>
      <vt:lpstr>The Eye &amp; Phototransduction</vt:lpstr>
      <vt:lpstr>The Eye &amp; Phototransduction</vt:lpstr>
      <vt:lpstr>The Eye &amp; Phototransduction</vt:lpstr>
      <vt:lpstr>The Eye &amp; Phototransduction</vt:lpstr>
      <vt:lpstr>Learning Check</vt:lpstr>
      <vt:lpstr>Part 2</vt:lpstr>
      <vt:lpstr>Intro to Retinal Ganglion Cells</vt:lpstr>
      <vt:lpstr>Intro to Retinal Ganglion Cells</vt:lpstr>
      <vt:lpstr>Intro to Retinal Ganglion Cells</vt:lpstr>
      <vt:lpstr>Intro to Retinal Ganglion Cells</vt:lpstr>
      <vt:lpstr>Intro to Retinal Ganglion Cells</vt:lpstr>
      <vt:lpstr>Intro to Retinal Ganglion Cells</vt:lpstr>
      <vt:lpstr>Intro to Retinal Ganglion Cells</vt:lpstr>
      <vt:lpstr>Intro to Retinal Ganglion Cells</vt:lpstr>
      <vt:lpstr>Intro to Retinal Ganglion Cells</vt:lpstr>
      <vt:lpstr>Intro to Retinal Ganglion Cells</vt:lpstr>
      <vt:lpstr>Intro to Retinal Ganglion Cells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Intro to Retinal Ganglion Cells</vt:lpstr>
      <vt:lpstr>Intro to Retinal Ganglion Cells</vt:lpstr>
      <vt:lpstr>PowerPoint Presentation</vt:lpstr>
      <vt:lpstr>PowerPoint Presentation</vt:lpstr>
      <vt:lpstr>PowerPoint Presentation</vt:lpstr>
    </vt:vector>
  </TitlesOfParts>
  <Company>Computing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 Denison</dc:creator>
  <cp:lastModifiedBy>Windows User</cp:lastModifiedBy>
  <cp:revision>274</cp:revision>
  <cp:lastPrinted>2003-09-17T01:24:36Z</cp:lastPrinted>
  <dcterms:created xsi:type="dcterms:W3CDTF">2001-08-20T15:14:19Z</dcterms:created>
  <dcterms:modified xsi:type="dcterms:W3CDTF">2018-03-05T22:43:27Z</dcterms:modified>
</cp:coreProperties>
</file>